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60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24" userDrawn="1">
          <p15:clr>
            <a:srgbClr val="A4A3A4"/>
          </p15:clr>
        </p15:guide>
        <p15:guide id="2" pos="45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5055" autoAdjust="0"/>
  </p:normalViewPr>
  <p:slideViewPr>
    <p:cSldViewPr snapToGrid="0" showGuides="1">
      <p:cViewPr varScale="1">
        <p:scale>
          <a:sx n="61" d="100"/>
          <a:sy n="61" d="100"/>
        </p:scale>
        <p:origin x="1098" y="78"/>
      </p:cViewPr>
      <p:guideLst>
        <p:guide orient="horz" pos="1224"/>
        <p:guide pos="45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82BC96-06B6-4006-B399-42737170A4AB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DDF28F45-C220-4D59-9D22-6C610A5C49E3}">
      <dgm:prSet phldrT="[Text]"/>
      <dgm:spPr/>
      <dgm:t>
        <a:bodyPr/>
        <a:lstStyle/>
        <a:p>
          <a:r>
            <a:rPr lang="en-US" dirty="0"/>
            <a:t>Capture input of the road</a:t>
          </a:r>
        </a:p>
      </dgm:t>
    </dgm:pt>
    <dgm:pt modelId="{0DE94C04-AC5D-4FEF-BF3F-8DB21608392A}" type="parTrans" cxnId="{D7F022CB-0FA9-4DB8-92BD-70B0D057813D}">
      <dgm:prSet/>
      <dgm:spPr/>
      <dgm:t>
        <a:bodyPr/>
        <a:lstStyle/>
        <a:p>
          <a:endParaRPr lang="en-US"/>
        </a:p>
      </dgm:t>
    </dgm:pt>
    <dgm:pt modelId="{CC3F128F-4D33-4964-8F34-48123A6167A9}" type="sibTrans" cxnId="{D7F022CB-0FA9-4DB8-92BD-70B0D057813D}">
      <dgm:prSet/>
      <dgm:spPr/>
      <dgm:t>
        <a:bodyPr/>
        <a:lstStyle/>
        <a:p>
          <a:endParaRPr lang="en-US"/>
        </a:p>
      </dgm:t>
    </dgm:pt>
    <dgm:pt modelId="{25566BFF-F18E-466A-B994-868A9DD9AA74}">
      <dgm:prSet phldrT="[Text]"/>
      <dgm:spPr/>
      <dgm:t>
        <a:bodyPr/>
        <a:lstStyle/>
        <a:p>
          <a:r>
            <a:rPr lang="en-US" dirty="0"/>
            <a:t>Camera calibration + geometric transform + noise removal</a:t>
          </a:r>
        </a:p>
      </dgm:t>
    </dgm:pt>
    <dgm:pt modelId="{7BE2C23C-403A-4A5B-9F92-7120C09F17BD}" type="parTrans" cxnId="{532B695E-A10A-4A2E-9C34-6EB06E0CD859}">
      <dgm:prSet/>
      <dgm:spPr/>
      <dgm:t>
        <a:bodyPr/>
        <a:lstStyle/>
        <a:p>
          <a:endParaRPr lang="en-US"/>
        </a:p>
      </dgm:t>
    </dgm:pt>
    <dgm:pt modelId="{F3AB4358-63C3-4FC4-B1A9-E91FD442C4C8}" type="sibTrans" cxnId="{532B695E-A10A-4A2E-9C34-6EB06E0CD859}">
      <dgm:prSet/>
      <dgm:spPr/>
      <dgm:t>
        <a:bodyPr/>
        <a:lstStyle/>
        <a:p>
          <a:endParaRPr lang="en-US"/>
        </a:p>
      </dgm:t>
    </dgm:pt>
    <dgm:pt modelId="{2AF11552-8F5A-4FB2-BA0D-684BDAC7C109}">
      <dgm:prSet phldrT="[Text]"/>
      <dgm:spPr/>
      <dgm:t>
        <a:bodyPr/>
        <a:lstStyle/>
        <a:p>
          <a:r>
            <a:rPr lang="en-US" dirty="0"/>
            <a:t>Region of interest extraction</a:t>
          </a:r>
        </a:p>
      </dgm:t>
    </dgm:pt>
    <dgm:pt modelId="{12CA9D09-A60C-4E2C-AE4C-963B48C4F5DD}" type="parTrans" cxnId="{27FDE5A8-4D62-4C3E-AE8B-42DA178CAD04}">
      <dgm:prSet/>
      <dgm:spPr/>
      <dgm:t>
        <a:bodyPr/>
        <a:lstStyle/>
        <a:p>
          <a:endParaRPr lang="en-US"/>
        </a:p>
      </dgm:t>
    </dgm:pt>
    <dgm:pt modelId="{CCFB3214-8544-4224-86CB-E4F43FB8A51D}" type="sibTrans" cxnId="{27FDE5A8-4D62-4C3E-AE8B-42DA178CAD04}">
      <dgm:prSet/>
      <dgm:spPr/>
      <dgm:t>
        <a:bodyPr/>
        <a:lstStyle/>
        <a:p>
          <a:endParaRPr lang="en-US"/>
        </a:p>
      </dgm:t>
    </dgm:pt>
    <dgm:pt modelId="{0A46502A-5A20-452A-80EC-787F9CBA0424}">
      <dgm:prSet phldrT="[Text]"/>
      <dgm:spPr/>
      <dgm:t>
        <a:bodyPr/>
        <a:lstStyle/>
        <a:p>
          <a:r>
            <a:rPr lang="en-US" dirty="0"/>
            <a:t>Edge detection algorithm + line/curve fitting</a:t>
          </a:r>
        </a:p>
      </dgm:t>
    </dgm:pt>
    <dgm:pt modelId="{6BA64079-BA46-44DD-B178-B270D6E0FF84}" type="parTrans" cxnId="{3D3462E4-1E4D-4574-B4B3-1592B58BBFC9}">
      <dgm:prSet/>
      <dgm:spPr/>
      <dgm:t>
        <a:bodyPr/>
        <a:lstStyle/>
        <a:p>
          <a:endParaRPr lang="en-US"/>
        </a:p>
      </dgm:t>
    </dgm:pt>
    <dgm:pt modelId="{16BC89EF-3E8C-4937-A7DE-4D851EBDF116}" type="sibTrans" cxnId="{3D3462E4-1E4D-4574-B4B3-1592B58BBFC9}">
      <dgm:prSet/>
      <dgm:spPr/>
      <dgm:t>
        <a:bodyPr/>
        <a:lstStyle/>
        <a:p>
          <a:endParaRPr lang="en-US"/>
        </a:p>
      </dgm:t>
    </dgm:pt>
    <dgm:pt modelId="{8E75D3BA-912F-4883-8B58-71B5F189FE60}">
      <dgm:prSet phldrT="[Text]"/>
      <dgm:spPr/>
      <dgm:t>
        <a:bodyPr/>
        <a:lstStyle/>
        <a:p>
          <a:r>
            <a:rPr lang="en-US" dirty="0"/>
            <a:t>Determine lane boundaries</a:t>
          </a:r>
        </a:p>
      </dgm:t>
    </dgm:pt>
    <dgm:pt modelId="{45CE1F80-AF27-4544-A30E-CC08847BE160}" type="parTrans" cxnId="{9A6B688F-425E-4917-B488-179CC1C0F8C5}">
      <dgm:prSet/>
      <dgm:spPr/>
      <dgm:t>
        <a:bodyPr/>
        <a:lstStyle/>
        <a:p>
          <a:endParaRPr lang="en-US"/>
        </a:p>
      </dgm:t>
    </dgm:pt>
    <dgm:pt modelId="{78FBBB16-3325-4CDA-8019-5C71D2ED6B59}" type="sibTrans" cxnId="{9A6B688F-425E-4917-B488-179CC1C0F8C5}">
      <dgm:prSet/>
      <dgm:spPr/>
      <dgm:t>
        <a:bodyPr/>
        <a:lstStyle/>
        <a:p>
          <a:endParaRPr lang="en-US"/>
        </a:p>
      </dgm:t>
    </dgm:pt>
    <dgm:pt modelId="{7E71DE0F-E14C-469F-BBF7-403162D64697}" type="pres">
      <dgm:prSet presAssocID="{3B82BC96-06B6-4006-B399-42737170A4AB}" presName="CompostProcess" presStyleCnt="0">
        <dgm:presLayoutVars>
          <dgm:dir/>
          <dgm:resizeHandles val="exact"/>
        </dgm:presLayoutVars>
      </dgm:prSet>
      <dgm:spPr/>
    </dgm:pt>
    <dgm:pt modelId="{BE0DC372-8B92-4320-BA24-A8F4AEE62581}" type="pres">
      <dgm:prSet presAssocID="{3B82BC96-06B6-4006-B399-42737170A4AB}" presName="arrow" presStyleLbl="bgShp" presStyleIdx="0" presStyleCnt="1" custScaleX="106405"/>
      <dgm:spPr/>
    </dgm:pt>
    <dgm:pt modelId="{6EA3D3DD-A85B-4AD1-8DBF-8239AA6E3683}" type="pres">
      <dgm:prSet presAssocID="{3B82BC96-06B6-4006-B399-42737170A4AB}" presName="linearProcess" presStyleCnt="0"/>
      <dgm:spPr/>
    </dgm:pt>
    <dgm:pt modelId="{F6A8C5DA-FCBF-40A0-8E5A-369A708FEA4B}" type="pres">
      <dgm:prSet presAssocID="{DDF28F45-C220-4D59-9D22-6C610A5C49E3}" presName="textNode" presStyleLbl="node1" presStyleIdx="0" presStyleCnt="5">
        <dgm:presLayoutVars>
          <dgm:bulletEnabled val="1"/>
        </dgm:presLayoutVars>
      </dgm:prSet>
      <dgm:spPr/>
    </dgm:pt>
    <dgm:pt modelId="{6AB2A78D-E5C6-4580-A1AF-A1AFB3C04F59}" type="pres">
      <dgm:prSet presAssocID="{CC3F128F-4D33-4964-8F34-48123A6167A9}" presName="sibTrans" presStyleCnt="0"/>
      <dgm:spPr/>
    </dgm:pt>
    <dgm:pt modelId="{D54D7F9E-C10E-4594-A22B-5C43EFB65439}" type="pres">
      <dgm:prSet presAssocID="{25566BFF-F18E-466A-B994-868A9DD9AA74}" presName="textNode" presStyleLbl="node1" presStyleIdx="1" presStyleCnt="5">
        <dgm:presLayoutVars>
          <dgm:bulletEnabled val="1"/>
        </dgm:presLayoutVars>
      </dgm:prSet>
      <dgm:spPr/>
    </dgm:pt>
    <dgm:pt modelId="{F1141C20-E8B2-4B82-8CC6-8A981963E478}" type="pres">
      <dgm:prSet presAssocID="{F3AB4358-63C3-4FC4-B1A9-E91FD442C4C8}" presName="sibTrans" presStyleCnt="0"/>
      <dgm:spPr/>
    </dgm:pt>
    <dgm:pt modelId="{C97556C7-550C-4ECC-B41E-98D864952F5D}" type="pres">
      <dgm:prSet presAssocID="{2AF11552-8F5A-4FB2-BA0D-684BDAC7C109}" presName="textNode" presStyleLbl="node1" presStyleIdx="2" presStyleCnt="5">
        <dgm:presLayoutVars>
          <dgm:bulletEnabled val="1"/>
        </dgm:presLayoutVars>
      </dgm:prSet>
      <dgm:spPr/>
    </dgm:pt>
    <dgm:pt modelId="{CA5B7C3F-8E6B-4A61-BB0D-A27267259F20}" type="pres">
      <dgm:prSet presAssocID="{CCFB3214-8544-4224-86CB-E4F43FB8A51D}" presName="sibTrans" presStyleCnt="0"/>
      <dgm:spPr/>
    </dgm:pt>
    <dgm:pt modelId="{1F7A0B42-D93D-45F3-94BC-0C5EF0C7A92F}" type="pres">
      <dgm:prSet presAssocID="{0A46502A-5A20-452A-80EC-787F9CBA0424}" presName="textNode" presStyleLbl="node1" presStyleIdx="3" presStyleCnt="5">
        <dgm:presLayoutVars>
          <dgm:bulletEnabled val="1"/>
        </dgm:presLayoutVars>
      </dgm:prSet>
      <dgm:spPr/>
    </dgm:pt>
    <dgm:pt modelId="{AE00A61C-34BA-417E-9DA0-B376F41822B8}" type="pres">
      <dgm:prSet presAssocID="{16BC89EF-3E8C-4937-A7DE-4D851EBDF116}" presName="sibTrans" presStyleCnt="0"/>
      <dgm:spPr/>
    </dgm:pt>
    <dgm:pt modelId="{71A6E695-DECE-443B-849A-22929F87F866}" type="pres">
      <dgm:prSet presAssocID="{8E75D3BA-912F-4883-8B58-71B5F189FE60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48764F12-9D2D-42EB-9C7F-6075243563E7}" type="presOf" srcId="{25566BFF-F18E-466A-B994-868A9DD9AA74}" destId="{D54D7F9E-C10E-4594-A22B-5C43EFB65439}" srcOrd="0" destOrd="0" presId="urn:microsoft.com/office/officeart/2005/8/layout/hProcess9"/>
    <dgm:cxn modelId="{A1F04218-BAD7-49EA-8676-00DEE4259F13}" type="presOf" srcId="{2AF11552-8F5A-4FB2-BA0D-684BDAC7C109}" destId="{C97556C7-550C-4ECC-B41E-98D864952F5D}" srcOrd="0" destOrd="0" presId="urn:microsoft.com/office/officeart/2005/8/layout/hProcess9"/>
    <dgm:cxn modelId="{5333EE26-4F67-4644-B3B6-704DB8EAB175}" type="presOf" srcId="{DDF28F45-C220-4D59-9D22-6C610A5C49E3}" destId="{F6A8C5DA-FCBF-40A0-8E5A-369A708FEA4B}" srcOrd="0" destOrd="0" presId="urn:microsoft.com/office/officeart/2005/8/layout/hProcess9"/>
    <dgm:cxn modelId="{532B695E-A10A-4A2E-9C34-6EB06E0CD859}" srcId="{3B82BC96-06B6-4006-B399-42737170A4AB}" destId="{25566BFF-F18E-466A-B994-868A9DD9AA74}" srcOrd="1" destOrd="0" parTransId="{7BE2C23C-403A-4A5B-9F92-7120C09F17BD}" sibTransId="{F3AB4358-63C3-4FC4-B1A9-E91FD442C4C8}"/>
    <dgm:cxn modelId="{A4038E53-9932-42B3-9E71-953BD62AE9A9}" type="presOf" srcId="{0A46502A-5A20-452A-80EC-787F9CBA0424}" destId="{1F7A0B42-D93D-45F3-94BC-0C5EF0C7A92F}" srcOrd="0" destOrd="0" presId="urn:microsoft.com/office/officeart/2005/8/layout/hProcess9"/>
    <dgm:cxn modelId="{9A6B688F-425E-4917-B488-179CC1C0F8C5}" srcId="{3B82BC96-06B6-4006-B399-42737170A4AB}" destId="{8E75D3BA-912F-4883-8B58-71B5F189FE60}" srcOrd="4" destOrd="0" parTransId="{45CE1F80-AF27-4544-A30E-CC08847BE160}" sibTransId="{78FBBB16-3325-4CDA-8019-5C71D2ED6B59}"/>
    <dgm:cxn modelId="{7EBA3193-519B-4566-887B-9D7745DDD735}" type="presOf" srcId="{3B82BC96-06B6-4006-B399-42737170A4AB}" destId="{7E71DE0F-E14C-469F-BBF7-403162D64697}" srcOrd="0" destOrd="0" presId="urn:microsoft.com/office/officeart/2005/8/layout/hProcess9"/>
    <dgm:cxn modelId="{27FDE5A8-4D62-4C3E-AE8B-42DA178CAD04}" srcId="{3B82BC96-06B6-4006-B399-42737170A4AB}" destId="{2AF11552-8F5A-4FB2-BA0D-684BDAC7C109}" srcOrd="2" destOrd="0" parTransId="{12CA9D09-A60C-4E2C-AE4C-963B48C4F5DD}" sibTransId="{CCFB3214-8544-4224-86CB-E4F43FB8A51D}"/>
    <dgm:cxn modelId="{D7F022CB-0FA9-4DB8-92BD-70B0D057813D}" srcId="{3B82BC96-06B6-4006-B399-42737170A4AB}" destId="{DDF28F45-C220-4D59-9D22-6C610A5C49E3}" srcOrd="0" destOrd="0" parTransId="{0DE94C04-AC5D-4FEF-BF3F-8DB21608392A}" sibTransId="{CC3F128F-4D33-4964-8F34-48123A6167A9}"/>
    <dgm:cxn modelId="{3D3462E4-1E4D-4574-B4B3-1592B58BBFC9}" srcId="{3B82BC96-06B6-4006-B399-42737170A4AB}" destId="{0A46502A-5A20-452A-80EC-787F9CBA0424}" srcOrd="3" destOrd="0" parTransId="{6BA64079-BA46-44DD-B178-B270D6E0FF84}" sibTransId="{16BC89EF-3E8C-4937-A7DE-4D851EBDF116}"/>
    <dgm:cxn modelId="{62793EF3-3FAD-436A-9604-A4166A069AE9}" type="presOf" srcId="{8E75D3BA-912F-4883-8B58-71B5F189FE60}" destId="{71A6E695-DECE-443B-849A-22929F87F866}" srcOrd="0" destOrd="0" presId="urn:microsoft.com/office/officeart/2005/8/layout/hProcess9"/>
    <dgm:cxn modelId="{577F7D67-A032-46CE-AFF1-513C0354C560}" type="presParOf" srcId="{7E71DE0F-E14C-469F-BBF7-403162D64697}" destId="{BE0DC372-8B92-4320-BA24-A8F4AEE62581}" srcOrd="0" destOrd="0" presId="urn:microsoft.com/office/officeart/2005/8/layout/hProcess9"/>
    <dgm:cxn modelId="{66C2C2F8-6A75-4923-BBE6-CF22380DA1FE}" type="presParOf" srcId="{7E71DE0F-E14C-469F-BBF7-403162D64697}" destId="{6EA3D3DD-A85B-4AD1-8DBF-8239AA6E3683}" srcOrd="1" destOrd="0" presId="urn:microsoft.com/office/officeart/2005/8/layout/hProcess9"/>
    <dgm:cxn modelId="{93C6AA66-5C8B-4BF3-AB8B-0A1A0D6B4535}" type="presParOf" srcId="{6EA3D3DD-A85B-4AD1-8DBF-8239AA6E3683}" destId="{F6A8C5DA-FCBF-40A0-8E5A-369A708FEA4B}" srcOrd="0" destOrd="0" presId="urn:microsoft.com/office/officeart/2005/8/layout/hProcess9"/>
    <dgm:cxn modelId="{A74C099F-5801-44C5-BDEB-35C741FAA16A}" type="presParOf" srcId="{6EA3D3DD-A85B-4AD1-8DBF-8239AA6E3683}" destId="{6AB2A78D-E5C6-4580-A1AF-A1AFB3C04F59}" srcOrd="1" destOrd="0" presId="urn:microsoft.com/office/officeart/2005/8/layout/hProcess9"/>
    <dgm:cxn modelId="{0818ED18-18B4-46D0-8A5F-D9F851AF6015}" type="presParOf" srcId="{6EA3D3DD-A85B-4AD1-8DBF-8239AA6E3683}" destId="{D54D7F9E-C10E-4594-A22B-5C43EFB65439}" srcOrd="2" destOrd="0" presId="urn:microsoft.com/office/officeart/2005/8/layout/hProcess9"/>
    <dgm:cxn modelId="{74FAC03B-678B-4AA3-8AA9-1E00DF1C389A}" type="presParOf" srcId="{6EA3D3DD-A85B-4AD1-8DBF-8239AA6E3683}" destId="{F1141C20-E8B2-4B82-8CC6-8A981963E478}" srcOrd="3" destOrd="0" presId="urn:microsoft.com/office/officeart/2005/8/layout/hProcess9"/>
    <dgm:cxn modelId="{5189864F-62FA-476F-A1AD-FFC5D4CC09AD}" type="presParOf" srcId="{6EA3D3DD-A85B-4AD1-8DBF-8239AA6E3683}" destId="{C97556C7-550C-4ECC-B41E-98D864952F5D}" srcOrd="4" destOrd="0" presId="urn:microsoft.com/office/officeart/2005/8/layout/hProcess9"/>
    <dgm:cxn modelId="{329BFCFB-B355-45C6-B3FB-27333CB95CC1}" type="presParOf" srcId="{6EA3D3DD-A85B-4AD1-8DBF-8239AA6E3683}" destId="{CA5B7C3F-8E6B-4A61-BB0D-A27267259F20}" srcOrd="5" destOrd="0" presId="urn:microsoft.com/office/officeart/2005/8/layout/hProcess9"/>
    <dgm:cxn modelId="{D8733E91-AD4B-4BFC-A04C-5AEA43BD764B}" type="presParOf" srcId="{6EA3D3DD-A85B-4AD1-8DBF-8239AA6E3683}" destId="{1F7A0B42-D93D-45F3-94BC-0C5EF0C7A92F}" srcOrd="6" destOrd="0" presId="urn:microsoft.com/office/officeart/2005/8/layout/hProcess9"/>
    <dgm:cxn modelId="{0D872227-F570-4F1B-AD68-2256F1F47D57}" type="presParOf" srcId="{6EA3D3DD-A85B-4AD1-8DBF-8239AA6E3683}" destId="{AE00A61C-34BA-417E-9DA0-B376F41822B8}" srcOrd="7" destOrd="0" presId="urn:microsoft.com/office/officeart/2005/8/layout/hProcess9"/>
    <dgm:cxn modelId="{3D91FA94-F43D-45E7-A461-6807289B5BCC}" type="presParOf" srcId="{6EA3D3DD-A85B-4AD1-8DBF-8239AA6E3683}" destId="{71A6E695-DECE-443B-849A-22929F87F866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0DC372-8B92-4320-BA24-A8F4AEE62581}">
      <dsp:nvSpPr>
        <dsp:cNvPr id="0" name=""/>
        <dsp:cNvSpPr/>
      </dsp:nvSpPr>
      <dsp:spPr>
        <a:xfrm>
          <a:off x="453272" y="0"/>
          <a:ext cx="8580355" cy="3581400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A8C5DA-FCBF-40A0-8E5A-369A708FEA4B}">
      <dsp:nvSpPr>
        <dsp:cNvPr id="0" name=""/>
        <dsp:cNvSpPr/>
      </dsp:nvSpPr>
      <dsp:spPr>
        <a:xfrm>
          <a:off x="4169" y="1074420"/>
          <a:ext cx="1822800" cy="1432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Capture input of the road</a:t>
          </a:r>
        </a:p>
      </dsp:txBody>
      <dsp:txXfrm>
        <a:off x="74101" y="1144352"/>
        <a:ext cx="1682936" cy="1292696"/>
      </dsp:txXfrm>
    </dsp:sp>
    <dsp:sp modelId="{D54D7F9E-C10E-4594-A22B-5C43EFB65439}">
      <dsp:nvSpPr>
        <dsp:cNvPr id="0" name=""/>
        <dsp:cNvSpPr/>
      </dsp:nvSpPr>
      <dsp:spPr>
        <a:xfrm>
          <a:off x="1918109" y="1074420"/>
          <a:ext cx="1822800" cy="1432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Camera calibration + geometric transform + noise removal</a:t>
          </a:r>
        </a:p>
      </dsp:txBody>
      <dsp:txXfrm>
        <a:off x="1988041" y="1144352"/>
        <a:ext cx="1682936" cy="1292696"/>
      </dsp:txXfrm>
    </dsp:sp>
    <dsp:sp modelId="{C97556C7-550C-4ECC-B41E-98D864952F5D}">
      <dsp:nvSpPr>
        <dsp:cNvPr id="0" name=""/>
        <dsp:cNvSpPr/>
      </dsp:nvSpPr>
      <dsp:spPr>
        <a:xfrm>
          <a:off x="3832049" y="1074420"/>
          <a:ext cx="1822800" cy="1432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Region of interest extraction</a:t>
          </a:r>
        </a:p>
      </dsp:txBody>
      <dsp:txXfrm>
        <a:off x="3901981" y="1144352"/>
        <a:ext cx="1682936" cy="1292696"/>
      </dsp:txXfrm>
    </dsp:sp>
    <dsp:sp modelId="{1F7A0B42-D93D-45F3-94BC-0C5EF0C7A92F}">
      <dsp:nvSpPr>
        <dsp:cNvPr id="0" name=""/>
        <dsp:cNvSpPr/>
      </dsp:nvSpPr>
      <dsp:spPr>
        <a:xfrm>
          <a:off x="5745990" y="1074420"/>
          <a:ext cx="1822800" cy="1432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Edge detection algorithm + line/curve fitting</a:t>
          </a:r>
        </a:p>
      </dsp:txBody>
      <dsp:txXfrm>
        <a:off x="5815922" y="1144352"/>
        <a:ext cx="1682936" cy="1292696"/>
      </dsp:txXfrm>
    </dsp:sp>
    <dsp:sp modelId="{71A6E695-DECE-443B-849A-22929F87F866}">
      <dsp:nvSpPr>
        <dsp:cNvPr id="0" name=""/>
        <dsp:cNvSpPr/>
      </dsp:nvSpPr>
      <dsp:spPr>
        <a:xfrm>
          <a:off x="7659930" y="1074420"/>
          <a:ext cx="1822800" cy="1432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Determine lane boundaries</a:t>
          </a:r>
        </a:p>
      </dsp:txBody>
      <dsp:txXfrm>
        <a:off x="7729862" y="1144352"/>
        <a:ext cx="1682936" cy="12926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EC46B2-8282-4AF5-86A5-6CB9C27CEADF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7E6C00-463F-4413-8B1A-1CBF6FCFF8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23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6C00-463F-4413-8B1A-1CBF6FCFF8E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92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Cruise control – automatically adjusts vehicle speed to maintain a safe distance from other vehicles</a:t>
            </a:r>
          </a:p>
          <a:p>
            <a:r>
              <a:rPr lang="en-US" dirty="0"/>
              <a:t>Navigation – find the fastest route to the destination based on GPS and traffic data</a:t>
            </a:r>
          </a:p>
          <a:p>
            <a:r>
              <a:rPr lang="en-US" dirty="0"/>
              <a:t>Collision avoidance – reduce severity of collision by using radar, lidar and image recognition to detect an imminent crash</a:t>
            </a:r>
          </a:p>
          <a:p>
            <a:r>
              <a:rPr lang="en-US" dirty="0"/>
              <a:t>Driver monitoring – infrared sensors to monitor driver attentiveness</a:t>
            </a:r>
          </a:p>
          <a:p>
            <a:r>
              <a:rPr lang="en-US" dirty="0"/>
              <a:t>Lane departure – warning when the vehicle begins to move out of its lane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6C00-463F-4413-8B1A-1CBF6FCFF8E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34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This process varies for different models and even locations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Robust system should be able to handle challenging scenarios like shadows from trees, or other vehicles</a:t>
            </a:r>
          </a:p>
          <a:p>
            <a:pPr marL="171450" indent="-171450">
              <a:buFontTx/>
              <a:buChar char="-"/>
            </a:pPr>
            <a:r>
              <a:rPr lang="en-US" dirty="0"/>
              <a:t>Also, there could be solid/broken lanes and most importantly curved roads</a:t>
            </a:r>
          </a:p>
          <a:p>
            <a:pPr marL="171450" indent="-171450">
              <a:buFontTx/>
              <a:buChar char="-"/>
            </a:pPr>
            <a:r>
              <a:rPr lang="en-US" dirty="0"/>
              <a:t>For example, in California there are non-reflective raised platforms called </a:t>
            </a:r>
            <a:r>
              <a:rPr lang="en-US" dirty="0" err="1"/>
              <a:t>Botts</a:t>
            </a:r>
            <a:r>
              <a:rPr lang="en-US" dirty="0"/>
              <a:t>’ dots</a:t>
            </a:r>
          </a:p>
          <a:p>
            <a:pPr marL="171450" indent="-171450">
              <a:buFontTx/>
              <a:buChar char="-"/>
            </a:pPr>
            <a:r>
              <a:rPr lang="en-US" dirty="0"/>
              <a:t>Best systems are a hybrid of various algorithms which work in every situation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6C00-463F-4413-8B1A-1CBF6FCFF8E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050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 road model used during region of interest extraction phase which was assumed to be of fixed-width (not true everywhere)</a:t>
            </a:r>
          </a:p>
          <a:p>
            <a:pPr marL="171450" indent="-171450">
              <a:buFontTx/>
              <a:buChar char="-"/>
            </a:pPr>
            <a:r>
              <a:rPr lang="en-US" dirty="0"/>
              <a:t>Constraint assumption that the lane-markings width falls into a certain known range and descriptors are designed accordingly (not robust enough)</a:t>
            </a:r>
          </a:p>
          <a:p>
            <a:pPr marL="171450" indent="-171450">
              <a:buFontTx/>
              <a:buChar char="-"/>
            </a:pPr>
            <a:r>
              <a:rPr lang="en-US" dirty="0"/>
              <a:t>Steerable filters are convoluted with image to detect lanes but heading of vehicle is usually required as input</a:t>
            </a:r>
          </a:p>
          <a:p>
            <a:pPr marL="171450" indent="-171450">
              <a:buFontTx/>
              <a:buChar char="-"/>
            </a:pPr>
            <a:r>
              <a:rPr lang="en-US" dirty="0"/>
              <a:t>Curve fitting done based on different equations after proper geometric transform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6C00-463F-4413-8B1A-1CBF6FCFF8E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771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T. Wu was working on traffic sign detection using neural networks</a:t>
            </a:r>
          </a:p>
          <a:p>
            <a:r>
              <a:rPr lang="en-US" dirty="0"/>
              <a:t>Detection rate – percentage number of frames with more than 75% of the current lane detected accurately on both sides</a:t>
            </a:r>
          </a:p>
          <a:p>
            <a:r>
              <a:rPr lang="en-US" dirty="0"/>
              <a:t>False-alarm rate – percentage number of frames with more than 50% of the detected lane outside of the actual lane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6C00-463F-4413-8B1A-1CBF6FCFF8E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33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Converted to grayscale to decrease computational requirements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7E6C00-463F-4413-8B1A-1CBF6FCFF8E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952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8690718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013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6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04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5288639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150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67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238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749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0240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42031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39CB946-EAF9-46DB-8B38-1CF4C0FAC6A8}" type="datetimeFigureOut">
              <a:rPr lang="en-US" smtClean="0"/>
              <a:t>03-05-2017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12B093B7-9D69-499E-B2F9-D071409A126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1807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Lane_Departure_Warning.jpg" TargetMode="External"/><Relationship Id="rId2" Type="http://schemas.openxmlformats.org/officeDocument/2006/relationships/hyperlink" Target="https://en.wikipedia.org/wiki/Advanced_driver-assistance_system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Lane_departure_warning_system#/media/File:Lane_Detection_Algorithm.jpg" TargetMode="External"/><Relationship Id="rId4" Type="http://schemas.openxmlformats.org/officeDocument/2006/relationships/hyperlink" Target="https://en.wikipedia.org/wiki/Lane_departure_warning_system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Robust Driver Assistance System based on Computer Vision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Anishsanjay Nayak</a:t>
            </a:r>
          </a:p>
          <a:p>
            <a:r>
              <a:rPr lang="en-US"/>
              <a:t>G40823950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216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Hough Transform with horizontal slots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Region of interest split into horizontal slots and Hough transform used in each to get smoother curve</a:t>
            </a:r>
          </a:p>
          <a:p>
            <a:r>
              <a:rPr lang="en-US" dirty="0"/>
              <a:t>High computational optimization was required</a:t>
            </a:r>
          </a:p>
          <a:p>
            <a:r>
              <a:rPr lang="en-US" dirty="0"/>
              <a:t>Detection rate: 169/200 = 84.5%</a:t>
            </a:r>
          </a:p>
          <a:p>
            <a:r>
              <a:rPr lang="en-US" dirty="0"/>
              <a:t>False-alarm rate: 42/200 = 21%</a:t>
            </a:r>
          </a:p>
          <a:p>
            <a:r>
              <a:rPr lang="en-US" dirty="0"/>
              <a:t>Computation time: ~49 seconds for 200 frames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99028" y="1768366"/>
            <a:ext cx="3900536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9028" y="4076699"/>
            <a:ext cx="3900536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61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Curve 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detected points are double-checked with the Canny edge detected points as well</a:t>
            </a:r>
          </a:p>
          <a:p>
            <a:r>
              <a:rPr lang="en-US" dirty="0"/>
              <a:t>The verified points are curve fitted into an equation and interpolated</a:t>
            </a:r>
          </a:p>
          <a:p>
            <a:r>
              <a:rPr lang="en-US" dirty="0"/>
              <a:t>Detection rate: 181/200 = 90.5%</a:t>
            </a:r>
          </a:p>
          <a:p>
            <a:r>
              <a:rPr lang="en-US" dirty="0"/>
              <a:t>False-alarm rate: 23/200 = 10.5%</a:t>
            </a:r>
          </a:p>
          <a:p>
            <a:r>
              <a:rPr lang="en-US" dirty="0"/>
              <a:t>Computation time: ~57 seconds for 200 frames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92639" y="1771547"/>
            <a:ext cx="3900536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2639" y="4076699"/>
            <a:ext cx="3900536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01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geometric constraints are easily distracted by shadows or other vehicles and in the case of broken </a:t>
            </a:r>
            <a:r>
              <a:rPr lang="en-US"/>
              <a:t>lane markings </a:t>
            </a:r>
            <a:r>
              <a:rPr lang="en-US" dirty="0"/>
              <a:t>causing high false-alarm rates</a:t>
            </a:r>
          </a:p>
          <a:p>
            <a:r>
              <a:rPr lang="en-US" dirty="0"/>
              <a:t>Hough transform is better in terms of distractions but noise can easily change the orientation of the detected lane causing poor detection rates</a:t>
            </a:r>
          </a:p>
          <a:p>
            <a:r>
              <a:rPr lang="en-US" dirty="0"/>
              <a:t>Curve fitted lanes are the most robust in terms of noise or distractions and also detect curved roads much better than Hough transform with horizontal slots</a:t>
            </a:r>
          </a:p>
          <a:p>
            <a:r>
              <a:rPr lang="en-US" dirty="0"/>
              <a:t>But they are computationally heavy compared to the other algorithms</a:t>
            </a:r>
          </a:p>
        </p:txBody>
      </p:sp>
    </p:spTree>
    <p:extLst>
      <p:ext uri="{BB962C8B-B14F-4D97-AF65-F5344CB8AC3E}">
        <p14:creationId xmlns:p14="http://schemas.microsoft.com/office/powerpoint/2010/main" val="523965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3957145"/>
          </a:xfrm>
        </p:spPr>
        <p:txBody>
          <a:bodyPr>
            <a:normAutofit fontScale="850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2"/>
              </a:rPr>
              <a:t>https://en.wikipedia.org/wiki/Advanced_driver-assistance_systems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3"/>
              </a:rPr>
              <a:t>https://commons.wikimedia.org/wiki/File:Lane_Departure_Warning.jpg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4"/>
              </a:rPr>
              <a:t>https://en.wikipedia.org/wiki/Lane_departure_warning_system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5"/>
              </a:rPr>
              <a:t>https://en.wikipedia.org/wiki/Lane_departure_warning_system#/media/File:Lane_Detection_Algorithm.jpg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H. Hattori, "Stereo for 2D visual navigation", </a:t>
            </a:r>
            <a:r>
              <a:rPr lang="en-US" i="1" dirty="0"/>
              <a:t>Proc. IEEE </a:t>
            </a:r>
            <a:r>
              <a:rPr lang="en-US" i="1" dirty="0" err="1"/>
              <a:t>Intell</a:t>
            </a:r>
            <a:r>
              <a:rPr lang="en-US" i="1" dirty="0"/>
              <a:t>. </a:t>
            </a:r>
            <a:r>
              <a:rPr lang="en-US" i="1" dirty="0" err="1"/>
              <a:t>Veh</a:t>
            </a:r>
            <a:r>
              <a:rPr lang="en-US" i="1" dirty="0"/>
              <a:t>. </a:t>
            </a:r>
            <a:r>
              <a:rPr lang="en-US" i="1" dirty="0" err="1"/>
              <a:t>Symp</a:t>
            </a:r>
            <a:r>
              <a:rPr lang="en-US" dirty="0"/>
              <a:t>., pp. 31-38, 2000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S.S. </a:t>
            </a:r>
            <a:r>
              <a:rPr lang="en-US" dirty="0" err="1"/>
              <a:t>Leng</a:t>
            </a:r>
            <a:r>
              <a:rPr lang="en-US" dirty="0"/>
              <a:t>, J.-P. </a:t>
            </a:r>
            <a:r>
              <a:rPr lang="en-US" dirty="0" err="1"/>
              <a:t>Tarel</a:t>
            </a:r>
            <a:r>
              <a:rPr lang="en-US" dirty="0"/>
              <a:t>, R. </a:t>
            </a:r>
            <a:r>
              <a:rPr lang="en-US" dirty="0" err="1"/>
              <a:t>Labayrade</a:t>
            </a:r>
            <a:r>
              <a:rPr lang="en-US" dirty="0"/>
              <a:t>, "On the design of a single lane-markings detector regardless the onboard camera's position", </a:t>
            </a:r>
            <a:r>
              <a:rPr lang="en-US" i="1" dirty="0"/>
              <a:t>Proc. IEEE </a:t>
            </a:r>
            <a:r>
              <a:rPr lang="en-US" i="1" dirty="0" err="1"/>
              <a:t>Intell</a:t>
            </a:r>
            <a:r>
              <a:rPr lang="en-US" i="1" dirty="0"/>
              <a:t>. </a:t>
            </a:r>
            <a:r>
              <a:rPr lang="en-US" i="1" dirty="0" err="1"/>
              <a:t>Veh</a:t>
            </a:r>
            <a:r>
              <a:rPr lang="en-US" i="1" dirty="0"/>
              <a:t>. </a:t>
            </a:r>
            <a:r>
              <a:rPr lang="en-US" i="1" dirty="0" err="1"/>
              <a:t>Symp</a:t>
            </a:r>
            <a:r>
              <a:rPr lang="en-US" dirty="0"/>
              <a:t>., pp. 564-569, 2003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J.C. McCall, M.M. Trivedi, “An integrated, robust approach to lane marking detection and lane tracking”, IEEE Intelligent Vehicles Symposium, June 2004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A. Suzuki, N. </a:t>
            </a:r>
            <a:r>
              <a:rPr lang="en-US" dirty="0" err="1"/>
              <a:t>Yasui</a:t>
            </a:r>
            <a:r>
              <a:rPr lang="en-US" dirty="0"/>
              <a:t>, N. Nakano, M. Kaneko, “Lane recognition system for guiding of autonomous vehicle”, </a:t>
            </a:r>
            <a:r>
              <a:rPr lang="en-US" i="1" dirty="0"/>
              <a:t>Proc. Intelligent Vehicles '92 Symposium</a:t>
            </a:r>
            <a:r>
              <a:rPr lang="en-US" dirty="0"/>
              <a:t>, June 1992</a:t>
            </a:r>
          </a:p>
        </p:txBody>
      </p:sp>
    </p:spTree>
    <p:extLst>
      <p:ext uri="{BB962C8B-B14F-4D97-AF65-F5344CB8AC3E}">
        <p14:creationId xmlns:p14="http://schemas.microsoft.com/office/powerpoint/2010/main" val="1065154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 startAt="9"/>
            </a:pPr>
            <a:r>
              <a:rPr lang="en-US" sz="1700" dirty="0"/>
              <a:t>A.AM. </a:t>
            </a:r>
            <a:r>
              <a:rPr lang="en-US" sz="1700" dirty="0" err="1"/>
              <a:t>Assidiq</a:t>
            </a:r>
            <a:r>
              <a:rPr lang="en-US" sz="1700" dirty="0"/>
              <a:t>, O. Khalifa, Md. R. Islam, S. Khan, “Real time lane detection for autonomous vehicles”, </a:t>
            </a:r>
            <a:r>
              <a:rPr lang="en-US" sz="1700" i="1" dirty="0"/>
              <a:t>ICCCE International Conference on Computer and Communication Engineering, </a:t>
            </a:r>
            <a:r>
              <a:rPr lang="en-US" sz="1700" dirty="0"/>
              <a:t>May 2008</a:t>
            </a:r>
          </a:p>
          <a:p>
            <a:pPr marL="457200" indent="-457200">
              <a:buFont typeface="+mj-lt"/>
              <a:buAutoNum type="arabicPeriod" startAt="9"/>
            </a:pPr>
            <a:r>
              <a:rPr lang="en-US" sz="1700" dirty="0"/>
              <a:t>J. B. </a:t>
            </a:r>
            <a:r>
              <a:rPr lang="en-US" sz="1700" dirty="0" err="1"/>
              <a:t>Southall</a:t>
            </a:r>
            <a:r>
              <a:rPr lang="en-US" sz="1700" dirty="0"/>
              <a:t>, C.J. Taylor, "Stochastic road shape estimation", </a:t>
            </a:r>
            <a:r>
              <a:rPr lang="en-US" sz="1700" i="1" dirty="0"/>
              <a:t>International Conference on Computer Vision</a:t>
            </a:r>
            <a:r>
              <a:rPr lang="en-US" sz="1700" dirty="0"/>
              <a:t>, pp. 205-212, June 2001</a:t>
            </a:r>
          </a:p>
          <a:p>
            <a:pPr marL="457200" indent="-457200">
              <a:buFont typeface="+mj-lt"/>
              <a:buAutoNum type="arabicPeriod" startAt="9"/>
            </a:pPr>
            <a:r>
              <a:rPr lang="en-US" sz="1700" dirty="0"/>
              <a:t>C. </a:t>
            </a:r>
            <a:r>
              <a:rPr lang="en-US" sz="1700" dirty="0" err="1"/>
              <a:t>Kreucher</a:t>
            </a:r>
            <a:r>
              <a:rPr lang="en-US" sz="1700" dirty="0"/>
              <a:t>, S. </a:t>
            </a:r>
            <a:r>
              <a:rPr lang="en-US" sz="1700" dirty="0" err="1"/>
              <a:t>Lakshmanan</a:t>
            </a:r>
            <a:r>
              <a:rPr lang="en-US" sz="1700" dirty="0"/>
              <a:t>, "LANA: a lane Extraction algorithm that uses frequency domain features</a:t>
            </a:r>
            <a:r>
              <a:rPr lang="en-US" sz="1700" i="1" dirty="0"/>
              <a:t>", IEEE Transactions on Robotics and automation</a:t>
            </a:r>
            <a:r>
              <a:rPr lang="en-US" sz="1700" dirty="0"/>
              <a:t>, 1999, pp 343-350</a:t>
            </a:r>
          </a:p>
          <a:p>
            <a:pPr marL="457200" indent="-457200">
              <a:buFont typeface="+mj-lt"/>
              <a:buAutoNum type="arabicPeriod" startAt="9"/>
            </a:pPr>
            <a:r>
              <a:rPr lang="en-US" sz="1700" dirty="0"/>
              <a:t>T. Wu, A. </a:t>
            </a:r>
            <a:r>
              <a:rPr lang="en-US" sz="1700" dirty="0" err="1"/>
              <a:t>Ranganathan</a:t>
            </a:r>
            <a:r>
              <a:rPr lang="en-US" sz="1700" dirty="0"/>
              <a:t>, "A Practical System for Road Marking Detection and Recognition", </a:t>
            </a:r>
            <a:r>
              <a:rPr lang="en-US" sz="1700" i="1" dirty="0"/>
              <a:t>IEEE Intelligent Vehicles Symposium</a:t>
            </a:r>
            <a:r>
              <a:rPr lang="en-US" sz="1700" dirty="0"/>
              <a:t>, 2012</a:t>
            </a:r>
          </a:p>
        </p:txBody>
      </p:sp>
    </p:spTree>
    <p:extLst>
      <p:ext uri="{BB962C8B-B14F-4D97-AF65-F5344CB8AC3E}">
        <p14:creationId xmlns:p14="http://schemas.microsoft.com/office/powerpoint/2010/main" val="1725877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Driver Assistance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Developed to </a:t>
            </a:r>
            <a:r>
              <a:rPr lang="en-US" b="1" dirty="0"/>
              <a:t>automate/adapt/enhance </a:t>
            </a:r>
            <a:r>
              <a:rPr lang="en-US" dirty="0"/>
              <a:t>vehicle systems for safety and better driving</a:t>
            </a:r>
          </a:p>
          <a:p>
            <a:r>
              <a:rPr lang="en-US" dirty="0"/>
              <a:t>Features designed to avoid collisions and accidents by </a:t>
            </a:r>
            <a:r>
              <a:rPr lang="en-US" b="1" dirty="0"/>
              <a:t>offering alerts </a:t>
            </a:r>
            <a:r>
              <a:rPr lang="en-US" dirty="0"/>
              <a:t>to potential problems or </a:t>
            </a:r>
            <a:r>
              <a:rPr lang="en-US" b="1" dirty="0"/>
              <a:t>taking over control </a:t>
            </a:r>
            <a:r>
              <a:rPr lang="en-US" dirty="0"/>
              <a:t>of the vehicle</a:t>
            </a:r>
          </a:p>
          <a:p>
            <a:r>
              <a:rPr lang="en-US" dirty="0"/>
              <a:t>Relies on inputs from various sources like:</a:t>
            </a:r>
          </a:p>
          <a:p>
            <a:pPr lvl="1"/>
            <a:r>
              <a:rPr lang="en-US" dirty="0"/>
              <a:t>Automotive sensors</a:t>
            </a:r>
          </a:p>
          <a:p>
            <a:pPr lvl="1"/>
            <a:r>
              <a:rPr lang="en-US" dirty="0"/>
              <a:t>LiDAR</a:t>
            </a:r>
          </a:p>
          <a:p>
            <a:pPr lvl="1"/>
            <a:r>
              <a:rPr lang="en-US" dirty="0"/>
              <a:t>Radar</a:t>
            </a:r>
          </a:p>
          <a:p>
            <a:pPr lvl="1"/>
            <a:r>
              <a:rPr lang="en-US" b="1" dirty="0"/>
              <a:t>Image processing</a:t>
            </a:r>
          </a:p>
          <a:p>
            <a:pPr lvl="1"/>
            <a:r>
              <a:rPr lang="en-US" b="1" dirty="0"/>
              <a:t>Computer Vision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451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Driver Assistance Systems (features)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Adaptive/Autonomous cruise control</a:t>
            </a:r>
          </a:p>
          <a:p>
            <a:r>
              <a:rPr lang="en-US" dirty="0"/>
              <a:t>Automotive navigation system</a:t>
            </a:r>
          </a:p>
          <a:p>
            <a:r>
              <a:rPr lang="en-US" dirty="0"/>
              <a:t>Collision avoidance system</a:t>
            </a:r>
          </a:p>
          <a:p>
            <a:r>
              <a:rPr lang="en-US" dirty="0"/>
              <a:t>Driver monitoring system</a:t>
            </a:r>
          </a:p>
          <a:p>
            <a:r>
              <a:rPr lang="en-US" b="1" dirty="0"/>
              <a:t>Lane departure warning</a:t>
            </a:r>
          </a:p>
          <a:p>
            <a:r>
              <a:rPr lang="en-US" dirty="0"/>
              <a:t>Traffic sign recognition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382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Lane departure </a:t>
            </a:r>
            <a:r>
              <a:rPr lang="en-US"/>
              <a:t>warning systems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Warns the driver in some form (visual, audible, vibratory) if the vehicle is leaving its lane</a:t>
            </a:r>
          </a:p>
          <a:p>
            <a:r>
              <a:rPr lang="en-US" dirty="0"/>
              <a:t>If no action is taken, takes steps to stay within the lane</a:t>
            </a:r>
          </a:p>
          <a:p>
            <a:r>
              <a:rPr lang="en-US" dirty="0"/>
              <a:t>Working principle – </a:t>
            </a:r>
            <a:r>
              <a:rPr lang="en-US" b="1" dirty="0"/>
              <a:t>lane detection </a:t>
            </a:r>
            <a:r>
              <a:rPr lang="en-US" dirty="0"/>
              <a:t>and tracking systems to identify the current lane of travel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625" y="2500378"/>
            <a:ext cx="4448175" cy="3152644"/>
          </a:xfrm>
        </p:spPr>
      </p:pic>
    </p:spTree>
    <p:extLst>
      <p:ext uri="{BB962C8B-B14F-4D97-AF65-F5344CB8AC3E}">
        <p14:creationId xmlns:p14="http://schemas.microsoft.com/office/powerpoint/2010/main" val="2576206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Lane detection algorithm</a:t>
            </a:r>
          </a:p>
        </p:txBody>
      </p:sp>
      <p:graphicFrame>
        <p:nvGraphicFramePr>
          <p:cNvPr id="14" name="Diagram 13"/>
          <p:cNvGraphicFramePr/>
          <p:nvPr>
            <p:extLst>
              <p:ext uri="{D42A27DB-BD31-4B8C-83A1-F6EECF244321}">
                <p14:modId xmlns:p14="http://schemas.microsoft.com/office/powerpoint/2010/main" val="41744592"/>
              </p:ext>
            </p:extLst>
          </p:nvPr>
        </p:nvGraphicFramePr>
        <p:xfrm>
          <a:off x="1485900" y="2286001"/>
          <a:ext cx="94869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67125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Lane detection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Various algorithms have been developed over the past 15 years various papers and conferences of Computer Vision and Intelligent Systems</a:t>
            </a:r>
          </a:p>
          <a:p>
            <a:pPr lvl="1"/>
            <a:r>
              <a:rPr lang="en-US" dirty="0"/>
              <a:t>Fixed-width line pairs by H. Hattori [5]</a:t>
            </a:r>
          </a:p>
          <a:p>
            <a:pPr lvl="1"/>
            <a:r>
              <a:rPr lang="en-US" b="1" dirty="0"/>
              <a:t>Geometric constraint model </a:t>
            </a:r>
            <a:r>
              <a:rPr lang="en-US" dirty="0"/>
              <a:t>by S.S. </a:t>
            </a:r>
            <a:r>
              <a:rPr lang="en-US" dirty="0" err="1"/>
              <a:t>Leng</a:t>
            </a:r>
            <a:r>
              <a:rPr lang="en-US" dirty="0"/>
              <a:t> et. Al. [6]</a:t>
            </a:r>
          </a:p>
          <a:p>
            <a:pPr lvl="1"/>
            <a:r>
              <a:rPr lang="en-US" dirty="0"/>
              <a:t>Steerable filters by </a:t>
            </a:r>
            <a:r>
              <a:rPr lang="en-US" dirty="0" err="1"/>
              <a:t>J.C.McCall</a:t>
            </a:r>
            <a:r>
              <a:rPr lang="en-US" dirty="0"/>
              <a:t> et. Al. [7]</a:t>
            </a:r>
          </a:p>
          <a:p>
            <a:pPr lvl="1"/>
            <a:r>
              <a:rPr lang="en-US" b="1" dirty="0"/>
              <a:t>Hough transform based </a:t>
            </a:r>
            <a:r>
              <a:rPr lang="en-US" dirty="0"/>
              <a:t>by A. Suzuki [8]</a:t>
            </a:r>
          </a:p>
          <a:p>
            <a:pPr lvl="1"/>
            <a:r>
              <a:rPr lang="en-US" b="1" dirty="0"/>
              <a:t>Hyperbola fitting </a:t>
            </a:r>
            <a:r>
              <a:rPr lang="en-US" dirty="0"/>
              <a:t>by A.AM. </a:t>
            </a:r>
            <a:r>
              <a:rPr lang="en-US" dirty="0" err="1"/>
              <a:t>Assidiq</a:t>
            </a:r>
            <a:r>
              <a:rPr lang="en-US" dirty="0"/>
              <a:t> et. Al. [9]</a:t>
            </a:r>
          </a:p>
          <a:p>
            <a:pPr lvl="1"/>
            <a:r>
              <a:rPr lang="en-US" dirty="0"/>
              <a:t>Probabilistic fitting by J. B. </a:t>
            </a:r>
            <a:r>
              <a:rPr lang="en-US" dirty="0" err="1"/>
              <a:t>Southall</a:t>
            </a:r>
            <a:r>
              <a:rPr lang="en-US" dirty="0"/>
              <a:t> et. Al. [10]</a:t>
            </a:r>
          </a:p>
          <a:p>
            <a:pPr lvl="1"/>
            <a:r>
              <a:rPr lang="en-US" dirty="0"/>
              <a:t>Frequency domain feature detection by C. </a:t>
            </a:r>
            <a:r>
              <a:rPr lang="en-US" dirty="0" err="1"/>
              <a:t>Kreucher</a:t>
            </a:r>
            <a:r>
              <a:rPr lang="en-US" dirty="0"/>
              <a:t>  et. Al. [11]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999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&amp; Methodology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High level representation of </a:t>
            </a:r>
            <a:r>
              <a:rPr lang="en-US" b="1" dirty="0"/>
              <a:t>four algorithms </a:t>
            </a:r>
            <a:r>
              <a:rPr lang="en-US" dirty="0"/>
              <a:t>was implemented using a combination of MATLAB and OpenCV libraries</a:t>
            </a:r>
          </a:p>
          <a:p>
            <a:r>
              <a:rPr lang="en-US" dirty="0"/>
              <a:t>Dashboard-camera (dashcam) footage was used from the training dataset by T. Wu et. al. [12]</a:t>
            </a:r>
          </a:p>
          <a:p>
            <a:r>
              <a:rPr lang="en-US" dirty="0"/>
              <a:t>Comparison criteria – detection rate and false-alarm rate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625" y="2408634"/>
            <a:ext cx="4448175" cy="3336131"/>
          </a:xfrm>
        </p:spPr>
      </p:pic>
    </p:spTree>
    <p:extLst>
      <p:ext uri="{BB962C8B-B14F-4D97-AF65-F5344CB8AC3E}">
        <p14:creationId xmlns:p14="http://schemas.microsoft.com/office/powerpoint/2010/main" val="1294043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Geometric model constraints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Weighted thresholding done separately for left and right lanes</a:t>
            </a:r>
          </a:p>
          <a:p>
            <a:r>
              <a:rPr lang="en-US" dirty="0"/>
              <a:t>Geometric model developed in the form of triangular shaped scanning lines to detect lanes</a:t>
            </a:r>
          </a:p>
          <a:p>
            <a:r>
              <a:rPr lang="en-US" dirty="0"/>
              <a:t>Detection rate: 174/200 = 87%</a:t>
            </a:r>
          </a:p>
          <a:p>
            <a:r>
              <a:rPr lang="en-US" dirty="0"/>
              <a:t>False-alarm rate: 63/200 = 31.5%</a:t>
            </a:r>
          </a:p>
          <a:p>
            <a:r>
              <a:rPr lang="en-US" dirty="0"/>
              <a:t>Computation time: ~45 seconds for 200 frames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96278" y="1771650"/>
            <a:ext cx="3900536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6278" y="4114800"/>
            <a:ext cx="3900536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86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Hough Transform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Detected lane points are passed through modified Hough transform</a:t>
            </a:r>
          </a:p>
          <a:p>
            <a:r>
              <a:rPr lang="en-US" dirty="0"/>
              <a:t>Rho and Theta are iterated over multiples of 3</a:t>
            </a:r>
          </a:p>
          <a:p>
            <a:r>
              <a:rPr lang="en-US" dirty="0"/>
              <a:t>Detection rate: 127/200 = 63.5%</a:t>
            </a:r>
          </a:p>
          <a:p>
            <a:r>
              <a:rPr lang="en-US" dirty="0"/>
              <a:t>False-alarm rate: 51/200 = 25.5%</a:t>
            </a:r>
          </a:p>
          <a:p>
            <a:r>
              <a:rPr lang="en-US" dirty="0"/>
              <a:t>Computation time: ~47 seconds for 200 frames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92644" y="1777562"/>
            <a:ext cx="3900536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644" y="4114800"/>
            <a:ext cx="3900536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0069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167</TotalTime>
  <Words>1242</Words>
  <Application>Microsoft Office PowerPoint</Application>
  <PresentationFormat>Widescreen</PresentationFormat>
  <Paragraphs>111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Calibri</vt:lpstr>
      <vt:lpstr>Franklin Gothic Book</vt:lpstr>
      <vt:lpstr>Crop</vt:lpstr>
      <vt:lpstr>Robust Driver Assistance System based on Computer Vision</vt:lpstr>
      <vt:lpstr>Driver Assistance Systems</vt:lpstr>
      <vt:lpstr>Driver Assistance Systems (features)</vt:lpstr>
      <vt:lpstr>Lane departure warning systems</vt:lpstr>
      <vt:lpstr>Lane detection algorithm</vt:lpstr>
      <vt:lpstr>Lane detection algorithms</vt:lpstr>
      <vt:lpstr>Data &amp; Methodology</vt:lpstr>
      <vt:lpstr>Geometric model constraints</vt:lpstr>
      <vt:lpstr>Hough Transform</vt:lpstr>
      <vt:lpstr>Hough Transform with horizontal slots</vt:lpstr>
      <vt:lpstr>Curve fitting</vt:lpstr>
      <vt:lpstr>Conclusions</vt:lpstr>
      <vt:lpstr>References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Robust Driver Assistance System based on Computer Vision</dc:title>
  <dc:creator>Nayak, Anishsanjay</dc:creator>
  <cp:lastModifiedBy>Nayak, Anishsanjay</cp:lastModifiedBy>
  <cp:revision>43</cp:revision>
  <dcterms:created xsi:type="dcterms:W3CDTF">2017-05-03T18:12:55Z</dcterms:created>
  <dcterms:modified xsi:type="dcterms:W3CDTF">2017-05-03T21:38:15Z</dcterms:modified>
</cp:coreProperties>
</file>

<file path=docProps/thumbnail.jpeg>
</file>